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63" r:id="rId6"/>
    <p:sldId id="268" r:id="rId7"/>
    <p:sldId id="264" r:id="rId8"/>
    <p:sldId id="269" r:id="rId9"/>
    <p:sldId id="259" r:id="rId10"/>
    <p:sldId id="260" r:id="rId11"/>
    <p:sldId id="261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ru-RU" alt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0CC"/>
    <a:srgbClr val="0700FF"/>
    <a:srgbClr val="3366FF"/>
    <a:srgbClr val="6699FF"/>
    <a:srgbClr val="D1231A"/>
    <a:srgbClr val="AF000D"/>
    <a:srgbClr val="E9C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7"/>
    <p:restoredTop sz="94522"/>
  </p:normalViewPr>
  <p:slideViewPr>
    <p:cSldViewPr snapToGrid="0" snapToObjects="1">
      <p:cViewPr>
        <p:scale>
          <a:sx n="85" d="100"/>
          <a:sy n="85" d="100"/>
        </p:scale>
        <p:origin x="131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ru-RU" alt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B823267A-C5D1-0945-A86D-07156305EBC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ru-RU" alt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A5527760-CFD3-B744-A43C-0BC999A9B08A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0919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numCol="1"/>
          <a:lstStyle/>
          <a:p>
            <a:fld id="{A5527760-CFD3-B744-A43C-0BC999A9B08A}" type="slidenum">
              <a:rPr lang="ru-RU" altLang="ru-RU" smtClean="0"/>
              <a:t>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3156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5BC6-7D8C-9E43-8F4C-072CC35E7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numCol="1" anchor="b"/>
          <a:lstStyle>
            <a:lvl1pPr algn="ctr">
              <a:defRPr sz="6000"/>
            </a:lvl1pPr>
          </a:lstStyle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B6DFD-62EB-0F4F-AC26-6379555D6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en-GB"/>
              <a:t>Click to edit Master subtitle style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0F77D-A731-D94A-8061-EB361BA2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E0CC3-C13F-1745-AEDC-7DCC996F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9C888-7A63-3748-91DB-D95DBCFF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832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BEC9-58F7-9146-83DB-AF211D03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D1E51-0358-DF46-8F20-8E0C44F7C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8FCB-1629-A248-934F-D90BB7D8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F67D-D482-C645-87DC-40E9426E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E8EE-EB0D-7444-80BC-87AB1F29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0008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EF209-4D19-D14D-9D23-9DB359F7D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636C3-1651-AD40-A041-F35C9C8BE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C2A6E-2E1C-724F-897B-3DC525AD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0C12C-09B7-9649-875D-488CB32B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C4FDF-D62D-B746-ADAB-60FD5FA7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7917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ko-KR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numCol="1" anchor="ctr"/>
          <a:lstStyle>
            <a:lvl1pPr marL="0" marR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7533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52EB-17EF-554C-8694-44572903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4BCE-F356-CA4E-B2BF-5EC0F0566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E5D58-A798-D246-BC9C-ABA10E78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12EF7-1D58-F24D-AC50-D46786E8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F9093-7014-6644-A22B-E1D0D6AE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797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06D5-956F-374B-AF33-36541FB6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37280-2208-8448-B78E-8EC31621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1A9D-2C40-7A4A-A39A-EEC1F315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AA9DF-3A82-2449-8B75-5D1692EF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93A3D-29C5-F34D-8984-E026926C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6260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3018-FD4A-484C-9FE7-E7C852CF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ECB4-C859-0748-9AE5-3ECC37D36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500C2-D4C7-F540-BFED-A4E13456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A92B-353C-1C47-8DE7-ED90C7D3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242D2-25AD-6545-97D8-36B4FFD80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B2BC5-D185-BF40-8C31-80CA8A51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552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1763-EFAF-6A4D-8317-7A326214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F983E-0D72-B842-A2D1-CA3A94401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0F97-8868-1547-8459-541EA42EB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70B7B-CE4F-9E4A-BF0B-FA058BF13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FBFA4-7323-5145-986F-CCA08F8F9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D66AB3-CAA0-A749-A742-0E991FA8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15C746-D4CE-184D-ADBC-3D7F16CB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03DEAD-95EE-8C43-BF60-DF66B51E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8798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A452-6F53-974E-8B19-11F6BDD3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64646-62AC-D147-A5A1-68E059BCB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C6FF5-C337-E942-9652-31F48FEE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967CC-6FA8-AD45-9C90-C94FB24C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9919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33640-A063-2042-8DEB-360EA0F9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D61C8-7328-FA42-A514-110FE658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5A9DF-5F54-A049-83D7-378854D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027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D915-AE52-1048-9FA8-7F5C8AB3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A971-D0C3-A84B-A149-C1A47BA85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ADFD5-F21A-2B44-B956-BA1917A8A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1C36C-D72E-4147-9F5F-8F2EF8A7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15098-C791-B349-9527-19C37911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492FF-CA0E-B44D-BE62-DEBF4B0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608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8F3C-886D-764D-8614-4D22E8E3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3DB76A-9C5A-BD4B-9816-10EFC9878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alt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82A4C-ACA1-FD4D-BF48-3506B2548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4D592-D116-3547-9528-B7A135D3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9C6B5-91CA-A24E-BE0E-E60E01D5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ru-RU" alt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13E34-CEFD-7644-A13B-9E0BD0F6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7220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037B9-074B-6A4D-AD0F-FDD45F467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GB" altLang="en-GB"/>
              <a:t>Click to edit Master title style</a:t>
            </a:r>
            <a:endParaRPr lang="ru-RU" alt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B71A6-0D3C-AD4C-8091-5717EEEED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GB" altLang="en-GB"/>
              <a:t>Click to edit Master text styles</a:t>
            </a:r>
          </a:p>
          <a:p>
            <a:pPr lvl="1"/>
            <a:r>
              <a:rPr lang="en-GB" altLang="en-GB"/>
              <a:t>Second level</a:t>
            </a:r>
          </a:p>
          <a:p>
            <a:pPr lvl="2"/>
            <a:r>
              <a:rPr lang="en-GB" altLang="en-GB"/>
              <a:t>Third level</a:t>
            </a:r>
          </a:p>
          <a:p>
            <a:pPr lvl="3"/>
            <a:r>
              <a:rPr lang="en-GB" altLang="en-GB"/>
              <a:t>Fourth level</a:t>
            </a:r>
          </a:p>
          <a:p>
            <a:pPr lvl="4"/>
            <a:r>
              <a:rPr lang="en-GB" altLang="en-GB"/>
              <a:t>Fifth level</a:t>
            </a:r>
            <a:endParaRPr lang="ru-RU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FB09A-B822-7B42-A685-0C5C8574B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FF123-D610-484D-90D4-BD6BF091194F}" type="datetimeFigureOut">
              <a:rPr lang="ru-RU" altLang="ru-RU" smtClean="0"/>
              <a:t>03.07.2021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461CB-5ECB-F645-A502-3681535DA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7A1ED-4CB3-624C-9123-2D63556D0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D09BE-5A47-9C40-9FC2-F5DACF4E2311}" type="slidenum">
              <a:rPr lang="ru-RU" altLang="ru-RU" smtClean="0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507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 alt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18" Type="http://schemas.openxmlformats.org/officeDocument/2006/relationships/image" Target="../media/image2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17" Type="http://schemas.openxmlformats.org/officeDocument/2006/relationships/image" Target="../media/image21.tiff"/><Relationship Id="rId2" Type="http://schemas.openxmlformats.org/officeDocument/2006/relationships/image" Target="../media/image6.tiff"/><Relationship Id="rId16" Type="http://schemas.openxmlformats.org/officeDocument/2006/relationships/image" Target="../media/image20.tiff"/><Relationship Id="rId20" Type="http://schemas.openxmlformats.org/officeDocument/2006/relationships/image" Target="../media/image2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19" Type="http://schemas.openxmlformats.org/officeDocument/2006/relationships/image" Target="../media/image23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coursera.org/learn/intro-to-deep-learni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ex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e.linkedin.com/in/dmitry-denisov-022102103" TargetMode="External"/><Relationship Id="rId2" Type="http://schemas.openxmlformats.org/officeDocument/2006/relationships/hyperlink" Target="mailto:dmitryhse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6DF2053-E489-CB4B-A736-D029F2AF63D0}"/>
              </a:ext>
            </a:extLst>
          </p:cNvPr>
          <p:cNvSpPr txBox="1">
            <a:spLocks/>
          </p:cNvSpPr>
          <p:nvPr/>
        </p:nvSpPr>
        <p:spPr>
          <a:xfrm>
            <a:off x="642601" y="2537842"/>
            <a:ext cx="10369168" cy="531222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Getting started with Data Science</a:t>
            </a:r>
          </a:p>
          <a:p>
            <a:endParaRPr lang="en-US" sz="4000" dirty="0"/>
          </a:p>
          <a:p>
            <a:endParaRPr lang="ru-RU" altLang="ru-RU" sz="4000" dirty="0"/>
          </a:p>
          <a:p>
            <a:endParaRPr lang="en-US" sz="4000" dirty="0"/>
          </a:p>
          <a:p>
            <a:r>
              <a:rPr lang="en-US" sz="4000" dirty="0"/>
              <a:t>July 7, 2021</a:t>
            </a:r>
            <a:endParaRPr lang="ru-RU" altLang="ru-RU" sz="4000" dirty="0"/>
          </a:p>
        </p:txBody>
      </p:sp>
    </p:spTree>
    <p:extLst>
      <p:ext uri="{BB962C8B-B14F-4D97-AF65-F5344CB8AC3E}">
        <p14:creationId xmlns:p14="http://schemas.microsoft.com/office/powerpoint/2010/main" val="186613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1E81322-BCE9-4C9A-A5D7-B45DB80F0494}"/>
              </a:ext>
            </a:extLst>
          </p:cNvPr>
          <p:cNvSpPr/>
          <p:nvPr/>
        </p:nvSpPr>
        <p:spPr>
          <a:xfrm>
            <a:off x="16477" y="5567889"/>
            <a:ext cx="1414129" cy="4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grpSp>
        <p:nvGrpSpPr>
          <p:cNvPr id="196" name="Group 52">
            <a:extLst>
              <a:ext uri="{FF2B5EF4-FFF2-40B4-BE49-F238E27FC236}">
                <a16:creationId xmlns:a16="http://schemas.microsoft.com/office/drawing/2014/main" id="{9E888857-FD14-4D19-B840-448D21D7E57C}"/>
              </a:ext>
            </a:extLst>
          </p:cNvPr>
          <p:cNvGrpSpPr/>
          <p:nvPr/>
        </p:nvGrpSpPr>
        <p:grpSpPr>
          <a:xfrm>
            <a:off x="4787656" y="4481642"/>
            <a:ext cx="1617605" cy="677108"/>
            <a:chOff x="3654846" y="5006715"/>
            <a:chExt cx="1961324" cy="677108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D8CFCBF-09C5-4CC2-B0E5-887384EA07F4}"/>
                </a:ext>
              </a:extLst>
            </p:cNvPr>
            <p:cNvSpPr txBox="1"/>
            <p:nvPr/>
          </p:nvSpPr>
          <p:spPr>
            <a:xfrm>
              <a:off x="3654846" y="5006715"/>
              <a:ext cx="1833801" cy="677108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 how to build models and handle with data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F9C5FAD-F890-44D6-A36F-651A6754D667}"/>
                </a:ext>
              </a:extLst>
            </p:cNvPr>
            <p:cNvSpPr txBox="1"/>
            <p:nvPr/>
          </p:nvSpPr>
          <p:spPr>
            <a:xfrm>
              <a:off x="3654847" y="5116655"/>
              <a:ext cx="1961323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STEP 02: ML Applied</a:t>
              </a:r>
            </a:p>
          </p:txBody>
        </p:sp>
      </p:grpSp>
      <p:grpSp>
        <p:nvGrpSpPr>
          <p:cNvPr id="199" name="Group 53">
            <a:extLst>
              <a:ext uri="{FF2B5EF4-FFF2-40B4-BE49-F238E27FC236}">
                <a16:creationId xmlns:a16="http://schemas.microsoft.com/office/drawing/2014/main" id="{88233CCD-873A-453F-AE88-7F760CC1F8DC}"/>
              </a:ext>
            </a:extLst>
          </p:cNvPr>
          <p:cNvGrpSpPr/>
          <p:nvPr/>
        </p:nvGrpSpPr>
        <p:grpSpPr>
          <a:xfrm>
            <a:off x="2349646" y="5328028"/>
            <a:ext cx="1224136" cy="553996"/>
            <a:chOff x="3818902" y="5085764"/>
            <a:chExt cx="1484248" cy="553996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EBBBFF9-889A-469B-AE99-05372953CCAC}"/>
                </a:ext>
              </a:extLst>
            </p:cNvPr>
            <p:cNvSpPr txBox="1"/>
            <p:nvPr/>
          </p:nvSpPr>
          <p:spPr>
            <a:xfrm>
              <a:off x="3818902" y="5301206"/>
              <a:ext cx="1484248" cy="33855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 basics in SQL and Python (or R)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71DF30D-AED9-4E8A-8CE7-CA5BE255B823}"/>
                </a:ext>
              </a:extLst>
            </p:cNvPr>
            <p:cNvSpPr txBox="1"/>
            <p:nvPr/>
          </p:nvSpPr>
          <p:spPr>
            <a:xfrm>
              <a:off x="3818902" y="5085764"/>
              <a:ext cx="1484248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STEP 01: Basics</a:t>
              </a:r>
            </a:p>
          </p:txBody>
        </p:sp>
      </p:grpSp>
      <p:grpSp>
        <p:nvGrpSpPr>
          <p:cNvPr id="202" name="Group 56">
            <a:extLst>
              <a:ext uri="{FF2B5EF4-FFF2-40B4-BE49-F238E27FC236}">
                <a16:creationId xmlns:a16="http://schemas.microsoft.com/office/drawing/2014/main" id="{E2CF0DE3-2766-46DC-ADCA-764C91BE6E44}"/>
              </a:ext>
            </a:extLst>
          </p:cNvPr>
          <p:cNvGrpSpPr/>
          <p:nvPr/>
        </p:nvGrpSpPr>
        <p:grpSpPr>
          <a:xfrm>
            <a:off x="9912609" y="3110250"/>
            <a:ext cx="1815742" cy="913411"/>
            <a:chOff x="3497867" y="5064903"/>
            <a:chExt cx="2201562" cy="913411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1420C4D-4D31-4859-B8DD-A1D780466911}"/>
                </a:ext>
              </a:extLst>
            </p:cNvPr>
            <p:cNvSpPr txBox="1"/>
            <p:nvPr/>
          </p:nvSpPr>
          <p:spPr>
            <a:xfrm>
              <a:off x="3497867" y="5301206"/>
              <a:ext cx="2118424" cy="677108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Build your own Neural Networks and train them for classification/regression tasks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0C400EE-6D7B-4489-8C40-1B28172D1BCB}"/>
                </a:ext>
              </a:extLst>
            </p:cNvPr>
            <p:cNvSpPr txBox="1"/>
            <p:nvPr/>
          </p:nvSpPr>
          <p:spPr>
            <a:xfrm>
              <a:off x="3497867" y="5064903"/>
              <a:ext cx="2201562" cy="430887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(OPTIONAL) STEP 04: Advanced ML</a:t>
              </a:r>
            </a:p>
          </p:txBody>
        </p:sp>
      </p:grpSp>
      <p:grpSp>
        <p:nvGrpSpPr>
          <p:cNvPr id="205" name="Group 59">
            <a:extLst>
              <a:ext uri="{FF2B5EF4-FFF2-40B4-BE49-F238E27FC236}">
                <a16:creationId xmlns:a16="http://schemas.microsoft.com/office/drawing/2014/main" id="{AE1AFDC6-21C2-4BB4-BD11-DC932ADD8120}"/>
              </a:ext>
            </a:extLst>
          </p:cNvPr>
          <p:cNvGrpSpPr/>
          <p:nvPr/>
        </p:nvGrpSpPr>
        <p:grpSpPr>
          <a:xfrm>
            <a:off x="7458220" y="3773090"/>
            <a:ext cx="1483539" cy="723273"/>
            <a:chOff x="3818901" y="5085764"/>
            <a:chExt cx="1798770" cy="723273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0277E-7EEA-4288-BCBF-3F2D7FCA31BF}"/>
                </a:ext>
              </a:extLst>
            </p:cNvPr>
            <p:cNvSpPr txBox="1"/>
            <p:nvPr/>
          </p:nvSpPr>
          <p:spPr>
            <a:xfrm>
              <a:off x="3818901" y="5301206"/>
              <a:ext cx="1798768" cy="507831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 how to synchronize code, deploy models in production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315DF76-BFEE-41BB-A87C-5C3FAE559D35}"/>
                </a:ext>
              </a:extLst>
            </p:cNvPr>
            <p:cNvSpPr txBox="1"/>
            <p:nvPr/>
          </p:nvSpPr>
          <p:spPr>
            <a:xfrm>
              <a:off x="3818902" y="5085764"/>
              <a:ext cx="1798769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STEP 03: Dev skills</a:t>
              </a:r>
            </a:p>
          </p:txBody>
        </p:sp>
      </p:grpSp>
      <p:sp>
        <p:nvSpPr>
          <p:cNvPr id="212" name="평행 사변형 211">
            <a:extLst>
              <a:ext uri="{FF2B5EF4-FFF2-40B4-BE49-F238E27FC236}">
                <a16:creationId xmlns:a16="http://schemas.microsoft.com/office/drawing/2014/main" id="{4C7C64B9-F5B0-4A23-B929-2D8390A76055}"/>
              </a:ext>
            </a:extLst>
          </p:cNvPr>
          <p:cNvSpPr/>
          <p:nvPr/>
        </p:nvSpPr>
        <p:spPr>
          <a:xfrm rot="16200000" flipH="1">
            <a:off x="1039066" y="5199584"/>
            <a:ext cx="1160004" cy="397131"/>
          </a:xfrm>
          <a:prstGeom prst="parallelogram">
            <a:avLst>
              <a:gd name="adj" fmla="val 103225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3" name="평행 사변형 212">
            <a:extLst>
              <a:ext uri="{FF2B5EF4-FFF2-40B4-BE49-F238E27FC236}">
                <a16:creationId xmlns:a16="http://schemas.microsoft.com/office/drawing/2014/main" id="{8985E6C9-ABFE-4A39-929F-D3ADF9DB9BFD}"/>
              </a:ext>
            </a:extLst>
          </p:cNvPr>
          <p:cNvSpPr/>
          <p:nvPr/>
        </p:nvSpPr>
        <p:spPr>
          <a:xfrm>
            <a:off x="1420501" y="4818147"/>
            <a:ext cx="2752821" cy="410400"/>
          </a:xfrm>
          <a:prstGeom prst="parallelogram">
            <a:avLst>
              <a:gd name="adj" fmla="val 9628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4" name="평행 사변형 213">
            <a:extLst>
              <a:ext uri="{FF2B5EF4-FFF2-40B4-BE49-F238E27FC236}">
                <a16:creationId xmlns:a16="http://schemas.microsoft.com/office/drawing/2014/main" id="{C726F0A7-429A-42C8-8C3F-700DAAC88DB0}"/>
              </a:ext>
            </a:extLst>
          </p:cNvPr>
          <p:cNvSpPr/>
          <p:nvPr/>
        </p:nvSpPr>
        <p:spPr>
          <a:xfrm rot="16200000" flipH="1">
            <a:off x="3382373" y="4463819"/>
            <a:ext cx="1160004" cy="397131"/>
          </a:xfrm>
          <a:prstGeom prst="parallelogram">
            <a:avLst>
              <a:gd name="adj" fmla="val 103225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5" name="평행 사변형 214">
            <a:extLst>
              <a:ext uri="{FF2B5EF4-FFF2-40B4-BE49-F238E27FC236}">
                <a16:creationId xmlns:a16="http://schemas.microsoft.com/office/drawing/2014/main" id="{DBF20017-33CB-4189-89A3-D4ECF5F2E53A}"/>
              </a:ext>
            </a:extLst>
          </p:cNvPr>
          <p:cNvSpPr/>
          <p:nvPr/>
        </p:nvSpPr>
        <p:spPr>
          <a:xfrm>
            <a:off x="3757730" y="4084141"/>
            <a:ext cx="3461364" cy="410400"/>
          </a:xfrm>
          <a:prstGeom prst="parallelogram">
            <a:avLst>
              <a:gd name="adj" fmla="val 96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6" name="평행 사변형 215">
            <a:extLst>
              <a:ext uri="{FF2B5EF4-FFF2-40B4-BE49-F238E27FC236}">
                <a16:creationId xmlns:a16="http://schemas.microsoft.com/office/drawing/2014/main" id="{E50DB357-A4CA-43A1-84F3-AEE9F8B777BA}"/>
              </a:ext>
            </a:extLst>
          </p:cNvPr>
          <p:cNvSpPr/>
          <p:nvPr/>
        </p:nvSpPr>
        <p:spPr>
          <a:xfrm rot="16200000" flipH="1">
            <a:off x="6440527" y="3721060"/>
            <a:ext cx="1160004" cy="397131"/>
          </a:xfrm>
          <a:prstGeom prst="parallelogram">
            <a:avLst>
              <a:gd name="adj" fmla="val 103225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7" name="평행 사변형 216">
            <a:extLst>
              <a:ext uri="{FF2B5EF4-FFF2-40B4-BE49-F238E27FC236}">
                <a16:creationId xmlns:a16="http://schemas.microsoft.com/office/drawing/2014/main" id="{B1651690-FB65-4553-A12D-0617E3DDDCE6}"/>
              </a:ext>
            </a:extLst>
          </p:cNvPr>
          <p:cNvSpPr/>
          <p:nvPr/>
        </p:nvSpPr>
        <p:spPr>
          <a:xfrm>
            <a:off x="6817280" y="3328480"/>
            <a:ext cx="2904850" cy="410400"/>
          </a:xfrm>
          <a:prstGeom prst="parallelogram">
            <a:avLst>
              <a:gd name="adj" fmla="val 9628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8" name="평행 사변형 217">
            <a:extLst>
              <a:ext uri="{FF2B5EF4-FFF2-40B4-BE49-F238E27FC236}">
                <a16:creationId xmlns:a16="http://schemas.microsoft.com/office/drawing/2014/main" id="{C3F129B0-A587-4075-A11F-72CD215C1699}"/>
              </a:ext>
            </a:extLst>
          </p:cNvPr>
          <p:cNvSpPr/>
          <p:nvPr/>
        </p:nvSpPr>
        <p:spPr>
          <a:xfrm rot="16200000" flipH="1">
            <a:off x="8954592" y="2959059"/>
            <a:ext cx="1160004" cy="397131"/>
          </a:xfrm>
          <a:prstGeom prst="parallelogram">
            <a:avLst>
              <a:gd name="adj" fmla="val 103225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19" name="평행 사변형 218">
            <a:extLst>
              <a:ext uri="{FF2B5EF4-FFF2-40B4-BE49-F238E27FC236}">
                <a16:creationId xmlns:a16="http://schemas.microsoft.com/office/drawing/2014/main" id="{3977DF44-99CB-4E32-ADAA-7D5AC742399F}"/>
              </a:ext>
            </a:extLst>
          </p:cNvPr>
          <p:cNvSpPr/>
          <p:nvPr/>
        </p:nvSpPr>
        <p:spPr>
          <a:xfrm>
            <a:off x="9331738" y="2564242"/>
            <a:ext cx="2627945" cy="410400"/>
          </a:xfrm>
          <a:prstGeom prst="parallelogram">
            <a:avLst>
              <a:gd name="adj" fmla="val 962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>
              <a:solidFill>
                <a:schemeClr val="tx1"/>
              </a:solidFill>
            </a:endParaRPr>
          </a:p>
        </p:txBody>
      </p:sp>
      <p:sp>
        <p:nvSpPr>
          <p:cNvPr id="220" name="Parallelogram 30">
            <a:extLst>
              <a:ext uri="{FF2B5EF4-FFF2-40B4-BE49-F238E27FC236}">
                <a16:creationId xmlns:a16="http://schemas.microsoft.com/office/drawing/2014/main" id="{374DA8DE-8393-46EC-913C-C7DA7E53A07E}"/>
              </a:ext>
            </a:extLst>
          </p:cNvPr>
          <p:cNvSpPr/>
          <p:nvPr/>
        </p:nvSpPr>
        <p:spPr>
          <a:xfrm flipH="1">
            <a:off x="4173323" y="3460677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 alt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dirty="0"/>
          </a:p>
        </p:txBody>
      </p:sp>
      <p:sp>
        <p:nvSpPr>
          <p:cNvPr id="221" name="Donut 8">
            <a:extLst>
              <a:ext uri="{FF2B5EF4-FFF2-40B4-BE49-F238E27FC236}">
                <a16:creationId xmlns:a16="http://schemas.microsoft.com/office/drawing/2014/main" id="{E28F3A11-B1D7-43D3-A28F-52FC03F95289}"/>
              </a:ext>
            </a:extLst>
          </p:cNvPr>
          <p:cNvSpPr/>
          <p:nvPr/>
        </p:nvSpPr>
        <p:spPr>
          <a:xfrm>
            <a:off x="8290682" y="2531582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 alt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dirty="0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6ECCC91-BE08-D74C-A61E-83A3E9D0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443" y="4291968"/>
            <a:ext cx="508542" cy="5085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9962E7B-C90A-3440-97F9-2CE66145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98" y="4241512"/>
            <a:ext cx="609453" cy="6094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F94678D-81A6-BB4A-B5E8-2B8053DC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110" y="2892675"/>
            <a:ext cx="2551126" cy="5272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30D7D20-09C1-F64B-AC0D-7248517A9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679" y="3521006"/>
            <a:ext cx="1257080" cy="4969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8B2AE84-307B-F94F-9534-08EAF8797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902" y="4189996"/>
            <a:ext cx="620120" cy="6201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E49750A-7D70-FF41-9DD1-267256D52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9402" y="2131744"/>
            <a:ext cx="1050984" cy="3047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C79B813-A066-6D49-B646-E2AFF5DA8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1493" y="1823126"/>
            <a:ext cx="899770" cy="60584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124ADE4-C0C3-0443-964E-EFBC75CC7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7508" y="3393948"/>
            <a:ext cx="1243832" cy="668560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4FF847C8-C45D-AD49-92A5-6716C6D5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75"/>
            <a:ext cx="10515600" cy="1325563"/>
          </a:xfrm>
        </p:spPr>
        <p:txBody>
          <a:bodyPr numCol="1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Skills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A5103C-6303-824C-9FD9-4D390B35C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8942" y="2326560"/>
            <a:ext cx="819982" cy="6462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92A831-075C-2D48-B882-517A4AAD81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9709" y="1936832"/>
            <a:ext cx="1211620" cy="1870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0BF4AE6-A967-4545-8B73-9DE613BB59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0497" y="2879166"/>
            <a:ext cx="1241654" cy="45987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FA65B52-0F5D-364F-AB39-24CEC2A3D5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1161" y="2700724"/>
            <a:ext cx="851878" cy="4745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7A5C85-08E2-0948-9E37-C9DDBA9D8D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6149" y="1949790"/>
            <a:ext cx="750357" cy="310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62A7A-2E9B-764A-9D7C-8E624591BF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5040" y="1714285"/>
            <a:ext cx="1378251" cy="420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6F8CB-EE9B-B543-965A-9D62052BEC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75770" y="2231611"/>
            <a:ext cx="1064122" cy="4522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800D13-C5A3-744A-8D2B-E53D529C3B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30" y="1139078"/>
            <a:ext cx="4442080" cy="184029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9582C-3A18-A64B-81F1-A87D7F0E85D3}"/>
              </a:ext>
            </a:extLst>
          </p:cNvPr>
          <p:cNvCxnSpPr>
            <a:cxnSpLocks/>
          </p:cNvCxnSpPr>
          <p:nvPr/>
        </p:nvCxnSpPr>
        <p:spPr>
          <a:xfrm flipH="1" flipV="1">
            <a:off x="2891310" y="2524653"/>
            <a:ext cx="152541" cy="1767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42306-2724-F446-9572-5E296C2BA8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606" y="4766954"/>
            <a:ext cx="776516" cy="776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29FEDF-0A06-3F45-B3B5-CE36225978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9387" y="4803544"/>
            <a:ext cx="951428" cy="712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24E22C-7B63-0E46-B8EB-18E3776E15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0642" y="4836682"/>
            <a:ext cx="410325" cy="410325"/>
          </a:xfrm>
          <a:prstGeom prst="rect">
            <a:avLst/>
          </a:prstGeom>
        </p:spPr>
      </p:pic>
      <p:grpSp>
        <p:nvGrpSpPr>
          <p:cNvPr id="71" name="Group 53">
            <a:extLst>
              <a:ext uri="{FF2B5EF4-FFF2-40B4-BE49-F238E27FC236}">
                <a16:creationId xmlns:a16="http://schemas.microsoft.com/office/drawing/2014/main" id="{3108C794-6CEA-2145-A645-772D2E76B765}"/>
              </a:ext>
            </a:extLst>
          </p:cNvPr>
          <p:cNvGrpSpPr/>
          <p:nvPr/>
        </p:nvGrpSpPr>
        <p:grpSpPr>
          <a:xfrm>
            <a:off x="360087" y="5962917"/>
            <a:ext cx="1224136" cy="553996"/>
            <a:chOff x="3818902" y="5085764"/>
            <a:chExt cx="1484248" cy="55399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3C5629-05E9-D843-B353-008660E65196}"/>
                </a:ext>
              </a:extLst>
            </p:cNvPr>
            <p:cNvSpPr txBox="1"/>
            <p:nvPr/>
          </p:nvSpPr>
          <p:spPr>
            <a:xfrm>
              <a:off x="3818902" y="5301206"/>
              <a:ext cx="1484248" cy="33855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Analysis, Algebra, Prob. Theory and ML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E844818-05DD-A34A-9684-875CBC10803C}"/>
                </a:ext>
              </a:extLst>
            </p:cNvPr>
            <p:cNvSpPr txBox="1"/>
            <p:nvPr/>
          </p:nvSpPr>
          <p:spPr>
            <a:xfrm>
              <a:off x="3818902" y="5085764"/>
              <a:ext cx="1484248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STEP 0: Theory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537218-414B-FB45-BEEC-C54230821A53}"/>
              </a:ext>
            </a:extLst>
          </p:cNvPr>
          <p:cNvSpPr txBox="1"/>
          <p:nvPr/>
        </p:nvSpPr>
        <p:spPr>
          <a:xfrm>
            <a:off x="6536724" y="753762"/>
            <a:ext cx="184731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533-FDB6-0643-BB5C-D3887B19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4000" b="1" dirty="0"/>
              <a:t>Other possible jobs: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F0CC-3412-634C-B89A-5FF0D25B0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2162-D05A-C348-A40A-1793CDB3E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6" y="1384688"/>
            <a:ext cx="9303488" cy="52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D38E4A-FCEC-1043-8B21-9EB9C5FFA700}"/>
              </a:ext>
            </a:extLst>
          </p:cNvPr>
          <p:cNvSpPr txBox="1">
            <a:spLocks/>
          </p:cNvSpPr>
          <p:nvPr/>
        </p:nvSpPr>
        <p:spPr>
          <a:xfrm>
            <a:off x="911416" y="556088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More motivating examples: Generative adversarial networks </a:t>
            </a:r>
          </a:p>
          <a:p>
            <a:pPr algn="l"/>
            <a:endParaRPr lang="en-US" sz="32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61F14-15FC-B34D-8943-A2E8669C5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59" y="1797572"/>
            <a:ext cx="8590691" cy="48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37186-9D2F-9B4A-973B-8362E7272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36" y="1827221"/>
            <a:ext cx="8811741" cy="495660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B4BB184-CEDC-0448-ADD1-D4E7BBF0E3E4}"/>
              </a:ext>
            </a:extLst>
          </p:cNvPr>
          <p:cNvSpPr txBox="1">
            <a:spLocks/>
          </p:cNvSpPr>
          <p:nvPr/>
        </p:nvSpPr>
        <p:spPr>
          <a:xfrm>
            <a:off x="911416" y="556088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More motivating examples: Generative adversarial networks </a:t>
            </a:r>
          </a:p>
          <a:p>
            <a:pPr algn="l"/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716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44C65-0AFC-D94A-957F-EABBA7B7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3" y="1817987"/>
            <a:ext cx="8760941" cy="492802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A992EE6-983F-5F4A-AC94-A7071C3ACE29}"/>
              </a:ext>
            </a:extLst>
          </p:cNvPr>
          <p:cNvSpPr txBox="1">
            <a:spLocks/>
          </p:cNvSpPr>
          <p:nvPr/>
        </p:nvSpPr>
        <p:spPr>
          <a:xfrm>
            <a:off x="911416" y="556088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More motivating examples: Generative adversarial networks </a:t>
            </a:r>
          </a:p>
          <a:p>
            <a:pPr algn="l"/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71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445B-04EA-C742-9DAB-1B040608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82928"/>
            <a:ext cx="5120114" cy="1692794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</a:t>
            </a:r>
            <a:r>
              <a:rPr lang="en-US" b="1" dirty="0"/>
              <a:t> of a project</a:t>
            </a:r>
          </a:p>
        </p:txBody>
      </p:sp>
      <p:cxnSp>
        <p:nvCxnSpPr>
          <p:cNvPr id="23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3E3DDEA-BE20-054A-895B-216D8C109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Aim of the project</a:t>
            </a:r>
            <a:r>
              <a:rPr lang="en-US" sz="1800" dirty="0"/>
              <a:t>: </a:t>
            </a:r>
          </a:p>
          <a:p>
            <a:pPr marL="514350" indent="-514350">
              <a:buAutoNum type="arabicPeriod"/>
            </a:pPr>
            <a:r>
              <a:rPr lang="en-US" sz="1800" dirty="0"/>
              <a:t>Detect buildings on satellite images</a:t>
            </a:r>
          </a:p>
          <a:p>
            <a:pPr marL="514350" indent="-514350">
              <a:buAutoNum type="arabicPeriod"/>
            </a:pPr>
            <a:r>
              <a:rPr lang="en-US" sz="1800" dirty="0"/>
              <a:t>Match them with internal client Database and find illegal buildings</a:t>
            </a:r>
            <a:endParaRPr lang="en-US" sz="18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8BDBC-8781-6645-A96A-8696C3DF1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3535836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445B-04EA-C742-9DAB-1B040608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8" y="166277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 of a project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Data Gathering </a:t>
            </a:r>
            <a:endParaRPr lang="ru-RU" altLang="ru-RU" b="1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Preparation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Building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Validation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Deployment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6076332" y="1163811"/>
            <a:ext cx="5513121" cy="511342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Manually mark Dataset of Buildings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7E604D-C810-E749-B65E-EF2DB9B39430}"/>
              </a:ext>
            </a:extLst>
          </p:cNvPr>
          <p:cNvGrpSpPr/>
          <p:nvPr/>
        </p:nvGrpSpPr>
        <p:grpSpPr>
          <a:xfrm>
            <a:off x="7115954" y="2383695"/>
            <a:ext cx="3041300" cy="3517057"/>
            <a:chOff x="248407" y="2285296"/>
            <a:chExt cx="3363920" cy="31959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97BCA7-375C-E74A-8AE4-0447572C0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407" y="2285296"/>
              <a:ext cx="1581990" cy="11330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A3BA81-B3F5-6844-A292-77763941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4946" y="3594143"/>
              <a:ext cx="2357381" cy="1887088"/>
            </a:xfrm>
            <a:prstGeom prst="rect">
              <a:avLst/>
            </a:prstGeom>
            <a:ln w="19050">
              <a:solidFill>
                <a:srgbClr val="86BC25"/>
              </a:solidFill>
              <a:prstDash val="sysDash"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554B54-A5B9-A94B-A3E9-8AABF1223A9B}"/>
                </a:ext>
              </a:extLst>
            </p:cNvPr>
            <p:cNvSpPr/>
            <p:nvPr/>
          </p:nvSpPr>
          <p:spPr>
            <a:xfrm>
              <a:off x="565130" y="2728348"/>
              <a:ext cx="173509" cy="123036"/>
            </a:xfrm>
            <a:prstGeom prst="rect">
              <a:avLst/>
            </a:prstGeom>
            <a:noFill/>
            <a:ln w="28575">
              <a:solidFill>
                <a:srgbClr val="86BC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7D93AD-B5DC-3E41-A1F0-2F77E0313EB0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38639" y="2789866"/>
              <a:ext cx="1707443" cy="758912"/>
            </a:xfrm>
            <a:prstGeom prst="line">
              <a:avLst/>
            </a:prstGeom>
            <a:ln>
              <a:solidFill>
                <a:srgbClr val="86BC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558E9C-83AF-1F4D-8D57-AAE5E3BAB0FB}"/>
                </a:ext>
              </a:extLst>
            </p:cNvPr>
            <p:cNvCxnSpPr>
              <a:cxnSpLocks/>
              <a:stCxn id="12" idx="2"/>
              <a:endCxn id="11" idx="1"/>
            </p:cNvCxnSpPr>
            <p:nvPr/>
          </p:nvCxnSpPr>
          <p:spPr>
            <a:xfrm>
              <a:off x="651885" y="2851384"/>
              <a:ext cx="603061" cy="1686303"/>
            </a:xfrm>
            <a:prstGeom prst="line">
              <a:avLst/>
            </a:prstGeom>
            <a:ln>
              <a:solidFill>
                <a:srgbClr val="86BC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01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6BB526-13AC-BE42-903C-08CC0A1A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65" y="4472868"/>
            <a:ext cx="4666735" cy="14813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Gathering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Data Preparation </a:t>
            </a:r>
            <a:endParaRPr lang="ru-RU" altLang="ru-RU" b="1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Building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Validation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Deployment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5526654" y="1004330"/>
            <a:ext cx="6447043" cy="575756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Curt large Images onto small parts + rotations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B8F93-3EB5-C840-8EC6-227D4A5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43" y="2181190"/>
            <a:ext cx="4413765" cy="24394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5D3C62-C5F5-C74C-85E5-B3D9C6B8DCEE}"/>
              </a:ext>
            </a:extLst>
          </p:cNvPr>
          <p:cNvSpPr txBox="1">
            <a:spLocks/>
          </p:cNvSpPr>
          <p:nvPr/>
        </p:nvSpPr>
        <p:spPr>
          <a:xfrm>
            <a:off x="617838" y="166277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Example of a project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42399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304C1-F826-2845-88D0-312116E7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6" y="2301817"/>
            <a:ext cx="4624618" cy="34633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5853911" y="976254"/>
            <a:ext cx="6115668" cy="567228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Try to train several Neural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Gathering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Preparation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Model Building </a:t>
            </a:r>
            <a:endParaRPr lang="ru-RU" altLang="ru-RU" b="1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Validation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Deployment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C9FFEA-F145-A844-91EB-E105BCA8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8" y="166277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 of a project</a:t>
            </a:r>
          </a:p>
        </p:txBody>
      </p:sp>
    </p:spTree>
    <p:extLst>
      <p:ext uri="{BB962C8B-B14F-4D97-AF65-F5344CB8AC3E}">
        <p14:creationId xmlns:p14="http://schemas.microsoft.com/office/powerpoint/2010/main" val="545829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Gathering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Preparation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Building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Model Validation </a:t>
            </a:r>
            <a:endParaRPr lang="ru-RU" altLang="ru-RU" b="1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Deployment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6076332" y="1163811"/>
            <a:ext cx="5513121" cy="511342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Validate your model on unseen images, add them to training dataset and repeat training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0ADC4-A2A7-DD4F-A493-5573841A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67" y="2904480"/>
            <a:ext cx="2603926" cy="2940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4F1AC91-8F93-6146-B0FB-90F7CE5A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8" y="166277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 of a project</a:t>
            </a:r>
          </a:p>
        </p:txBody>
      </p:sp>
    </p:spTree>
    <p:extLst>
      <p:ext uri="{BB962C8B-B14F-4D97-AF65-F5344CB8AC3E}">
        <p14:creationId xmlns:p14="http://schemas.microsoft.com/office/powerpoint/2010/main" val="69216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E6F917-D3D6-A648-9A98-B96EF30B5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1550" y="193050"/>
            <a:ext cx="3119438" cy="778500"/>
          </a:xfrm>
        </p:spPr>
        <p:txBody>
          <a:bodyPr>
            <a:normAutofit/>
          </a:bodyPr>
          <a:lstStyle/>
          <a:p>
            <a:r>
              <a:rPr lang="en-US" sz="2600" dirty="0"/>
              <a:t>Who am I?</a:t>
            </a:r>
            <a:endParaRPr lang="ru-RU" sz="26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6C73535-5CEA-2549-B647-999ADC5923D1}"/>
              </a:ext>
            </a:extLst>
          </p:cNvPr>
          <p:cNvSpPr txBox="1">
            <a:spLocks/>
          </p:cNvSpPr>
          <p:nvPr/>
        </p:nvSpPr>
        <p:spPr>
          <a:xfrm>
            <a:off x="2535831" y="1847982"/>
            <a:ext cx="7553324" cy="3162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100" dirty="0"/>
              <a:t>Bachelor’s degree in Applied Mathematics and Informatics</a:t>
            </a:r>
          </a:p>
          <a:p>
            <a:pPr marL="342900" indent="-342900" algn="l">
              <a:buFontTx/>
              <a:buChar char="-"/>
            </a:pPr>
            <a:r>
              <a:rPr lang="en-US" sz="2100" dirty="0"/>
              <a:t>Master’s degree </a:t>
            </a:r>
            <a:r>
              <a:rPr lang="en-GB" sz="2100" dirty="0"/>
              <a:t>in Data Science </a:t>
            </a:r>
          </a:p>
          <a:p>
            <a:pPr marL="342900" indent="-342900" algn="l">
              <a:buFontTx/>
              <a:buChar char="-"/>
            </a:pPr>
            <a:r>
              <a:rPr lang="en-GB" sz="2100" dirty="0"/>
              <a:t>Conducted course on Deep Learning in HSE university. Materials of course: </a:t>
            </a:r>
            <a:r>
              <a:rPr lang="en-GB" sz="2100" dirty="0">
                <a:hlinkClick r:id="rId2"/>
              </a:rPr>
              <a:t>https://www.coursera.org/learn/intro-to-deep-learning</a:t>
            </a:r>
            <a:endParaRPr lang="en-GB" sz="2100" dirty="0"/>
          </a:p>
          <a:p>
            <a:pPr marL="342900" indent="-342900" algn="l">
              <a:buFontTx/>
              <a:buChar char="-"/>
            </a:pPr>
            <a:r>
              <a:rPr lang="en-GB" sz="2100" dirty="0"/>
              <a:t>Previously worked in Deloitte </a:t>
            </a:r>
            <a:r>
              <a:rPr lang="en-US" sz="2100" dirty="0"/>
              <a:t>(Dubai + Moscow)</a:t>
            </a:r>
            <a:endParaRPr lang="en-GB" sz="2100" dirty="0"/>
          </a:p>
          <a:p>
            <a:pPr marL="342900" indent="-342900" algn="l">
              <a:buFontTx/>
              <a:buChar char="-"/>
            </a:pPr>
            <a:r>
              <a:rPr lang="en-GB" sz="2100" dirty="0"/>
              <a:t>Work in Careem since March, 2020</a:t>
            </a:r>
          </a:p>
          <a:p>
            <a:pPr marL="342900" indent="-342900" algn="l">
              <a:buFontTx/>
              <a:buChar char="-"/>
            </a:pPr>
            <a:endParaRPr lang="en-GB" sz="2100" dirty="0"/>
          </a:p>
          <a:p>
            <a:pPr algn="l"/>
            <a:br>
              <a:rPr lang="en-GB" sz="2100" dirty="0"/>
            </a:br>
            <a:r>
              <a:rPr lang="en-US" sz="2100" dirty="0"/>
              <a:t> </a:t>
            </a:r>
            <a:endParaRPr lang="ru-RU" sz="2100" dirty="0"/>
          </a:p>
        </p:txBody>
      </p:sp>
      <p:pic>
        <p:nvPicPr>
          <p:cNvPr id="4" name="Picture 3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2BF23F76-F294-E640-B4B1-71711950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7982"/>
            <a:ext cx="2168666" cy="27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9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17EEF2-EA94-E04A-BC17-D43C28A7CECD}"/>
              </a:ext>
            </a:extLst>
          </p:cNvPr>
          <p:cNvSpPr txBox="1">
            <a:spLocks/>
          </p:cNvSpPr>
          <p:nvPr/>
        </p:nvSpPr>
        <p:spPr>
          <a:xfrm>
            <a:off x="838200" y="2297199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ru-RU" alt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DEEF-A74B-674C-A498-1B6371CF02A4}"/>
              </a:ext>
            </a:extLst>
          </p:cNvPr>
          <p:cNvSpPr/>
          <p:nvPr/>
        </p:nvSpPr>
        <p:spPr>
          <a:xfrm>
            <a:off x="617838" y="2001795"/>
            <a:ext cx="4213654" cy="374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Gathering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Data Preparation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Building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Model Validation 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 Model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9A049C-A83F-A14E-9185-B9FA7228F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859" y="2772678"/>
            <a:ext cx="4823941" cy="23859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AACF4D-B427-9143-B819-FA042894A3EC}"/>
              </a:ext>
            </a:extLst>
          </p:cNvPr>
          <p:cNvSpPr/>
          <p:nvPr/>
        </p:nvSpPr>
        <p:spPr>
          <a:xfrm>
            <a:off x="6076332" y="1163811"/>
            <a:ext cx="5513121" cy="511342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 model to Server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0102CE-C4C5-3A44-B485-27BF0A2C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8" y="166277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Example of a project</a:t>
            </a:r>
          </a:p>
        </p:txBody>
      </p:sp>
    </p:spTree>
    <p:extLst>
      <p:ext uri="{BB962C8B-B14F-4D97-AF65-F5344CB8AC3E}">
        <p14:creationId xmlns:p14="http://schemas.microsoft.com/office/powerpoint/2010/main" val="11126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445B-04EA-C742-9DAB-1B040608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4000" b="1" dirty="0"/>
              <a:t>Summary: path to 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324E53-EA5F-914C-8DEA-AA2AB1D5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1"/>
          <a:lstStyle/>
          <a:p>
            <a:pPr marL="514350" indent="-514350">
              <a:buAutoNum type="arabicPeriod"/>
            </a:pPr>
            <a:r>
              <a:rPr lang="en-US" dirty="0"/>
              <a:t>Mathematics </a:t>
            </a:r>
          </a:p>
          <a:p>
            <a:pPr marL="514350" indent="-514350">
              <a:buAutoNum type="arabicPeriod"/>
            </a:pPr>
            <a:r>
              <a:rPr lang="en-US" dirty="0"/>
              <a:t>Python/R basics</a:t>
            </a:r>
          </a:p>
          <a:p>
            <a:pPr marL="514350" indent="-514350">
              <a:buAutoNum type="arabicPeriod"/>
            </a:pPr>
            <a:r>
              <a:rPr lang="en-US" dirty="0"/>
              <a:t>Machine Learning libraries </a:t>
            </a:r>
          </a:p>
          <a:p>
            <a:pPr marL="514350" indent="-514350">
              <a:buAutoNum type="arabicPeriod"/>
            </a:pPr>
            <a:r>
              <a:rPr lang="en-US" dirty="0"/>
              <a:t>Advanced Machine Learning libraries</a:t>
            </a:r>
          </a:p>
          <a:p>
            <a:pPr marL="514350" indent="-514350">
              <a:buAutoNum type="arabicPeriod"/>
            </a:pPr>
            <a:r>
              <a:rPr lang="en-US" dirty="0"/>
              <a:t>Developer skills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7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2B89AC-F3EB-FC47-8535-78EC6E27B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numCol="1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5B6890-6D85-9C4A-B48C-5DFF05F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numCol="1">
            <a:normAutofit/>
          </a:bodyPr>
          <a:lstStyle/>
          <a:p>
            <a:pPr algn="ctr"/>
            <a:r>
              <a:rPr lang="en-US" sz="4000" b="1" dirty="0"/>
              <a:t>AI Everything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517C1-30F9-924A-B5FD-72E12A53B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numCol="1" anchor="ctr">
            <a:normAutofit/>
          </a:bodyPr>
          <a:lstStyle/>
          <a:p>
            <a:r>
              <a:rPr lang="en-US" sz="1800" dirty="0"/>
              <a:t>Link: </a:t>
            </a:r>
            <a:r>
              <a:rPr lang="en-US" sz="1800" dirty="0">
                <a:hlinkClick r:id="rId4"/>
              </a:rPr>
              <a:t>https://www.gitex.com/</a:t>
            </a:r>
            <a:endParaRPr lang="en-US" sz="1800" dirty="0"/>
          </a:p>
          <a:p>
            <a:r>
              <a:rPr lang="en-US" sz="1800" dirty="0"/>
              <a:t>17 – 21 Oct 2021</a:t>
            </a:r>
          </a:p>
        </p:txBody>
      </p:sp>
    </p:spTree>
    <p:extLst>
      <p:ext uri="{BB962C8B-B14F-4D97-AF65-F5344CB8AC3E}">
        <p14:creationId xmlns:p14="http://schemas.microsoft.com/office/powerpoint/2010/main" val="228331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8BD9-879F-B14B-B779-1406B6CB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4000" b="1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38F2-AE50-4F41-9A90-B1CC8E3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>
                <a:hlinkClick r:id="rId2"/>
              </a:rPr>
              <a:t>dmitryhse@gmail.com</a:t>
            </a:r>
            <a:endParaRPr lang="en-US" dirty="0"/>
          </a:p>
          <a:p>
            <a:r>
              <a:rPr lang="en-US" dirty="0">
                <a:hlinkClick r:id="rId3"/>
              </a:rPr>
              <a:t>https://ae.linkedin.com/in/dmitry-denisov-022102103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89DDB-A04B-0F40-807D-DE66A591F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35" y="3342970"/>
            <a:ext cx="2968930" cy="29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9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58A8-DBE1-3B4D-B9B3-8B3EBAE1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4000" b="1" dirty="0"/>
              <a:t>Current trends: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31D6E-70DB-C548-9A83-C996C5E4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38" y="2158023"/>
            <a:ext cx="9981881" cy="3539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87758-EDFA-E743-8165-DCAEC1E63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0" t="15533" r="51073" b="77876"/>
          <a:stretch/>
        </p:blipFill>
        <p:spPr>
          <a:xfrm>
            <a:off x="7917722" y="2795954"/>
            <a:ext cx="1670538" cy="298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5D7C46-367A-3149-815D-91AFFE1CE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" t="16173" r="75837" b="76838"/>
          <a:stretch/>
        </p:blipFill>
        <p:spPr>
          <a:xfrm>
            <a:off x="9514255" y="2813537"/>
            <a:ext cx="1477108" cy="317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2FEBC-7B35-5E44-B0BF-0565018DC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36" t="15584" r="30934" b="77244"/>
          <a:stretch/>
        </p:blipFill>
        <p:spPr>
          <a:xfrm>
            <a:off x="6611656" y="2782765"/>
            <a:ext cx="1318846" cy="3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85BA966-138A-464E-B1FB-1F6E6564B9FA}"/>
              </a:ext>
            </a:extLst>
          </p:cNvPr>
          <p:cNvSpPr txBox="1">
            <a:spLocks/>
          </p:cNvSpPr>
          <p:nvPr/>
        </p:nvSpPr>
        <p:spPr>
          <a:xfrm>
            <a:off x="354071" y="370934"/>
            <a:ext cx="10369168" cy="293591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altLang="ru-RU" sz="4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DC58F-2AE2-4142-96F8-4FBDB12D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62" y="1472909"/>
            <a:ext cx="4930962" cy="52461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BFBD55-64D5-EF45-91A8-423202C7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GB" altLang="en-GB" sz="4000" b="1" dirty="0"/>
              <a:t>Why do we want machines to learn?</a:t>
            </a:r>
            <a:endParaRPr lang="ru-RU" alt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92741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85BA966-138A-464E-B1FB-1F6E6564B9FA}"/>
              </a:ext>
            </a:extLst>
          </p:cNvPr>
          <p:cNvSpPr txBox="1">
            <a:spLocks/>
          </p:cNvSpPr>
          <p:nvPr/>
        </p:nvSpPr>
        <p:spPr>
          <a:xfrm>
            <a:off x="811575" y="672069"/>
            <a:ext cx="11380425" cy="560754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altLang="en-GB" sz="1800" dirty="0"/>
          </a:p>
          <a:p>
            <a:pPr algn="l"/>
            <a:endParaRPr lang="en-GB" altLang="en-GB" sz="1800" dirty="0"/>
          </a:p>
          <a:p>
            <a:pPr algn="l"/>
            <a:endParaRPr lang="en-GB" altLang="en-GB" sz="1800" dirty="0"/>
          </a:p>
          <a:p>
            <a:pPr algn="l"/>
            <a:r>
              <a:rPr lang="en-GB" altLang="en-GB" sz="1800" dirty="0"/>
              <a:t>Billy wants to buy a car. He went over dozens of ads and learned that:</a:t>
            </a:r>
          </a:p>
          <a:p>
            <a:pPr algn="l"/>
            <a:endParaRPr lang="en-GB" altLang="en-GB" sz="1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altLang="en-GB" sz="1800" dirty="0"/>
              <a:t>New cars are around $20,000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altLang="en-GB" sz="1800" dirty="0"/>
              <a:t>Used year-old ones are $19,000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altLang="en-GB" sz="1800" dirty="0"/>
              <a:t>2-year old are $18,000 and so on</a:t>
            </a:r>
          </a:p>
          <a:p>
            <a:pPr algn="l"/>
            <a:endParaRPr lang="en-GB" alt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72FE9-BFB5-D240-BD5C-566A2179CF27}"/>
              </a:ext>
            </a:extLst>
          </p:cNvPr>
          <p:cNvSpPr txBox="1">
            <a:spLocks/>
          </p:cNvSpPr>
          <p:nvPr/>
        </p:nvSpPr>
        <p:spPr>
          <a:xfrm>
            <a:off x="811575" y="3984494"/>
            <a:ext cx="9335150" cy="100810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GB" sz="1800" dirty="0"/>
              <a:t>Billy, our brilliant analytic, starts seeing a pattern: so, the car price depends on its age and drops $1,000 </a:t>
            </a:r>
            <a:r>
              <a:rPr lang="en-GB" altLang="en-GB" sz="1800"/>
              <a:t>every year</a:t>
            </a:r>
          </a:p>
          <a:p>
            <a:pPr algn="l"/>
            <a:endParaRPr lang="en-GB" altLang="en-GB" sz="2800" dirty="0"/>
          </a:p>
          <a:p>
            <a:pPr algn="l"/>
            <a:r>
              <a:rPr lang="en-GB" altLang="en-GB" b="1" dirty="0"/>
              <a:t>=&gt; Regression!</a:t>
            </a:r>
            <a:endParaRPr lang="ru-RU" altLang="ru-RU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F09BF9-4BED-3F4D-B8A0-543028B3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GB" altLang="en-GB" sz="4000" b="1" dirty="0"/>
              <a:t>Simple Example:</a:t>
            </a:r>
            <a:endParaRPr lang="ru-RU" alt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6252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85BA966-138A-464E-B1FB-1F6E6564B9FA}"/>
              </a:ext>
            </a:extLst>
          </p:cNvPr>
          <p:cNvSpPr txBox="1">
            <a:spLocks/>
          </p:cNvSpPr>
          <p:nvPr/>
        </p:nvSpPr>
        <p:spPr>
          <a:xfrm>
            <a:off x="900953" y="363071"/>
            <a:ext cx="10677775" cy="591670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altLang="en-GB" sz="4400" b="1" dirty="0">
              <a:latin typeface="+mj-lt"/>
            </a:endParaRPr>
          </a:p>
          <a:p>
            <a:pPr algn="l"/>
            <a:endParaRPr lang="en-GB" altLang="en-GB" sz="4400" b="1" dirty="0">
              <a:latin typeface="+mj-lt"/>
            </a:endParaRPr>
          </a:p>
          <a:p>
            <a:pPr algn="l"/>
            <a:r>
              <a:rPr lang="en-GB" altLang="en-GB" sz="1800" dirty="0"/>
              <a:t>Cars have different manufacturer, technical condition, seasonal demand spikes, and god only knows how many more hidden factors. </a:t>
            </a:r>
          </a:p>
          <a:p>
            <a:pPr algn="l"/>
            <a:endParaRPr lang="en-GB" altLang="en-GB" sz="1800" dirty="0"/>
          </a:p>
          <a:p>
            <a:pPr algn="l"/>
            <a:r>
              <a:rPr lang="en-GB" altLang="en-GB" sz="1800" dirty="0"/>
              <a:t>An average Billy can't keep all that data in his head while calculating the price. Me too.</a:t>
            </a:r>
          </a:p>
          <a:p>
            <a:pPr algn="l"/>
            <a:endParaRPr lang="en-GB" altLang="en-GB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E5CD9-8F0E-DA4E-8336-4D6DDF97A72A}"/>
              </a:ext>
            </a:extLst>
          </p:cNvPr>
          <p:cNvSpPr/>
          <p:nvPr/>
        </p:nvSpPr>
        <p:spPr>
          <a:xfrm>
            <a:off x="900953" y="4714785"/>
            <a:ext cx="9177670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GB" altLang="en-GB" sz="2000" b="1" dirty="0"/>
              <a:t>People are lazy =&gt; force machine to find patterns =&gt; birth of machine learning</a:t>
            </a:r>
            <a:endParaRPr lang="ru-RU" altLang="ru-RU" sz="2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8E675DE-7BD9-6242-B5EE-2BAB5E66357F}"/>
              </a:ext>
            </a:extLst>
          </p:cNvPr>
          <p:cNvSpPr txBox="1">
            <a:spLocks/>
          </p:cNvSpPr>
          <p:nvPr/>
        </p:nvSpPr>
        <p:spPr>
          <a:xfrm>
            <a:off x="911416" y="556088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Problem: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94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D38E4A-FCEC-1043-8B21-9EB9C5FFA700}"/>
              </a:ext>
            </a:extLst>
          </p:cNvPr>
          <p:cNvSpPr txBox="1">
            <a:spLocks/>
          </p:cNvSpPr>
          <p:nvPr/>
        </p:nvSpPr>
        <p:spPr>
          <a:xfrm>
            <a:off x="756614" y="778510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000" dirty="0">
              <a:latin typeface="+mj-lt"/>
            </a:endParaRPr>
          </a:p>
          <a:p>
            <a:pPr marL="571500" indent="-571500" algn="l">
              <a:buFontTx/>
              <a:buChar char="-"/>
            </a:pPr>
            <a:r>
              <a:rPr lang="en-US" sz="1900" dirty="0"/>
              <a:t>Rental prices in Dubai (whatever city)</a:t>
            </a:r>
          </a:p>
          <a:p>
            <a:pPr marL="571500" indent="-571500" algn="l">
              <a:buFontTx/>
              <a:buChar char="-"/>
            </a:pPr>
            <a:r>
              <a:rPr lang="en-US" sz="1900" dirty="0"/>
              <a:t>Telecom: prediction of client’s leave</a:t>
            </a:r>
          </a:p>
          <a:p>
            <a:pPr marL="571500" indent="-571500" algn="l">
              <a:buFontTx/>
              <a:buChar char="-"/>
            </a:pPr>
            <a:r>
              <a:rPr lang="en-US" sz="1900" dirty="0"/>
              <a:t>Forecasting of Traffic jams</a:t>
            </a:r>
          </a:p>
          <a:p>
            <a:pPr marL="571500" indent="-571500" algn="l">
              <a:buFontTx/>
              <a:buChar char="-"/>
            </a:pPr>
            <a:r>
              <a:rPr lang="en-US" sz="1900" dirty="0"/>
              <a:t>ATM withdrawal requests </a:t>
            </a:r>
          </a:p>
          <a:p>
            <a:pPr marL="571500" indent="-571500" algn="l">
              <a:buFontTx/>
              <a:buChar char="-"/>
            </a:pPr>
            <a:r>
              <a:rPr lang="en-US" sz="1900" dirty="0"/>
              <a:t>Detect Spam emails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532BD6-41C3-A241-8448-5F2296BA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GB" altLang="en-GB" sz="4000" b="1" dirty="0"/>
              <a:t>Another Examples:</a:t>
            </a:r>
            <a:endParaRPr lang="ru-RU" altLang="ru-RU" sz="4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69FE913-7D12-A44B-97CD-43D7D0734886}"/>
              </a:ext>
            </a:extLst>
          </p:cNvPr>
          <p:cNvSpPr txBox="1">
            <a:spLocks/>
          </p:cNvSpPr>
          <p:nvPr/>
        </p:nvSpPr>
        <p:spPr>
          <a:xfrm>
            <a:off x="6169216" y="2429510"/>
            <a:ext cx="10369168" cy="48149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Model will find pattern in data</a:t>
            </a:r>
            <a:endParaRPr lang="ru-RU" sz="1900" b="1" dirty="0"/>
          </a:p>
          <a:p>
            <a:pPr algn="l"/>
            <a:endParaRPr lang="ru-RU" sz="1900" b="1" dirty="0"/>
          </a:p>
          <a:p>
            <a:pPr algn="l"/>
            <a:r>
              <a:rPr lang="en-US" sz="1900" b="1" dirty="0"/>
              <a:t>We need data to train the model!</a:t>
            </a:r>
          </a:p>
        </p:txBody>
      </p:sp>
    </p:spTree>
    <p:extLst>
      <p:ext uri="{BB962C8B-B14F-4D97-AF65-F5344CB8AC3E}">
        <p14:creationId xmlns:p14="http://schemas.microsoft.com/office/powerpoint/2010/main" val="230622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85BA966-138A-464E-B1FB-1F6E6564B9FA}"/>
              </a:ext>
            </a:extLst>
          </p:cNvPr>
          <p:cNvSpPr txBox="1">
            <a:spLocks/>
          </p:cNvSpPr>
          <p:nvPr/>
        </p:nvSpPr>
        <p:spPr>
          <a:xfrm>
            <a:off x="638474" y="523567"/>
            <a:ext cx="10915051" cy="58108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altLang="en-GB" sz="4400" b="1" dirty="0">
              <a:latin typeface="+mj-lt"/>
            </a:endParaRPr>
          </a:p>
          <a:p>
            <a:pPr algn="l"/>
            <a:endParaRPr lang="en-GB" altLang="en-GB" sz="4400" dirty="0"/>
          </a:p>
          <a:p>
            <a:pPr algn="l"/>
            <a:endParaRPr lang="en-GB" altLang="en-GB" sz="4400" dirty="0"/>
          </a:p>
          <a:p>
            <a:pPr algn="l"/>
            <a:r>
              <a:rPr lang="en-GB" altLang="en-GB" sz="2800" b="1" dirty="0"/>
              <a:t>If there is no dependency in the data even the best algorithm won't help (garbage in – garbage out)</a:t>
            </a:r>
            <a:endParaRPr lang="ru-RU" altLang="ru-RU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FE205-3D68-7E46-9D56-9713E81D2D8C}"/>
              </a:ext>
            </a:extLst>
          </p:cNvPr>
          <p:cNvSpPr txBox="1">
            <a:spLocks/>
          </p:cNvSpPr>
          <p:nvPr/>
        </p:nvSpPr>
        <p:spPr>
          <a:xfrm>
            <a:off x="638474" y="523567"/>
            <a:ext cx="10369168" cy="88069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+mj-lt"/>
              </a:rPr>
              <a:t>Most important nuance: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982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1693-480C-9C4C-A8D7-0D19DCC1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numCol="1">
            <a:normAutofit/>
          </a:bodyPr>
          <a:lstStyle/>
          <a:p>
            <a:r>
              <a:rPr lang="en-US" sz="4000" b="1" dirty="0"/>
              <a:t>Who is Data Scientist?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E77B5-4BCF-D642-A35E-6E38D9346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139" y="1607758"/>
            <a:ext cx="7994151" cy="44967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FCE6BE-D3F1-1941-8D93-9B47E099311F}"/>
              </a:ext>
            </a:extLst>
          </p:cNvPr>
          <p:cNvSpPr txBox="1">
            <a:spLocks/>
          </p:cNvSpPr>
          <p:nvPr/>
        </p:nvSpPr>
        <p:spPr>
          <a:xfrm>
            <a:off x="6163733" y="1468967"/>
            <a:ext cx="6096000" cy="378127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8604B-C230-E34B-81E6-313D47CD2E85}"/>
              </a:ext>
            </a:extLst>
          </p:cNvPr>
          <p:cNvSpPr txBox="1"/>
          <p:nvPr/>
        </p:nvSpPr>
        <p:spPr>
          <a:xfrm>
            <a:off x="6341533" y="1563803"/>
            <a:ext cx="5528734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Math: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Linear Algebra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Mathematical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Probability Theory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Statistics</a:t>
            </a:r>
            <a:endParaRPr lang="ru-RU" alt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Deep Learning (aka Neural Networks)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072FF-5B08-DB44-A59D-BCB7F9DF4F9A}"/>
              </a:ext>
            </a:extLst>
          </p:cNvPr>
          <p:cNvSpPr txBox="1"/>
          <p:nvPr/>
        </p:nvSpPr>
        <p:spPr>
          <a:xfrm>
            <a:off x="6341533" y="3687753"/>
            <a:ext cx="5528734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Dev: </a:t>
            </a:r>
            <a:endParaRPr lang="ru-RU" altLang="ru-RU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Programming (Python/R)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Algorithms and Data Structures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SQL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3881B-9350-DC43-9DF0-622901BF3727}"/>
              </a:ext>
            </a:extLst>
          </p:cNvPr>
          <p:cNvSpPr txBox="1"/>
          <p:nvPr/>
        </p:nvSpPr>
        <p:spPr>
          <a:xfrm>
            <a:off x="6341533" y="5164279"/>
            <a:ext cx="5528734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Domain</a:t>
            </a:r>
            <a:r>
              <a:rPr lang="en-US" dirty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skills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Understanding of business processes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5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630</Words>
  <Application>Microsoft Macintosh PowerPoint</Application>
  <PresentationFormat>Widescreen</PresentationFormat>
  <Paragraphs>136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Current trends:</vt:lpstr>
      <vt:lpstr>Why do we want machines to learn?</vt:lpstr>
      <vt:lpstr>Simple Example:</vt:lpstr>
      <vt:lpstr>PowerPoint Presentation</vt:lpstr>
      <vt:lpstr>Another Examples:</vt:lpstr>
      <vt:lpstr>PowerPoint Presentation</vt:lpstr>
      <vt:lpstr>Who is Data Scientist?</vt:lpstr>
      <vt:lpstr>Skills</vt:lpstr>
      <vt:lpstr>Other possible jobs:</vt:lpstr>
      <vt:lpstr>PowerPoint Presentation</vt:lpstr>
      <vt:lpstr>PowerPoint Presentation</vt:lpstr>
      <vt:lpstr>PowerPoint Presentation</vt:lpstr>
      <vt:lpstr>Example of a project</vt:lpstr>
      <vt:lpstr>Example of a project</vt:lpstr>
      <vt:lpstr>PowerPoint Presentation</vt:lpstr>
      <vt:lpstr>Example of a project</vt:lpstr>
      <vt:lpstr>Example of a project</vt:lpstr>
      <vt:lpstr>Example of a project</vt:lpstr>
      <vt:lpstr>Summary: path to DS</vt:lpstr>
      <vt:lpstr>AI Everything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Денисов Дмитрий Михайлович</dc:creator>
  <cp:lastModifiedBy>Денисов Дмитрий Михайлович</cp:lastModifiedBy>
  <cp:revision>26</cp:revision>
  <dcterms:created xsi:type="dcterms:W3CDTF">2019-11-07T11:52:16Z</dcterms:created>
  <dcterms:modified xsi:type="dcterms:W3CDTF">2021-07-03T08:29:35Z</dcterms:modified>
</cp:coreProperties>
</file>